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eju Hallasan" charset="1" panose="02000300000000000000"/>
      <p:regular r:id="rId10"/>
    </p:embeddedFont>
    <p:embeddedFont>
      <p:font typeface="210 국민체조" charset="1" panose="02020603020101020101"/>
      <p:regular r:id="rId11"/>
    </p:embeddedFont>
    <p:embeddedFont>
      <p:font typeface="Arita Dotum Bold" charset="1" panose="02020603020101020101"/>
      <p:regular r:id="rId12"/>
    </p:embeddedFont>
    <p:embeddedFont>
      <p:font typeface="Arita Dotum Thin" charset="1" panose="02020603020101020101"/>
      <p:regular r:id="rId13"/>
    </p:embeddedFont>
    <p:embeddedFont>
      <p:font typeface="Arita Dotum Light" charset="1" panose="02020603020101020101"/>
      <p:regular r:id="rId14"/>
    </p:embeddedFont>
    <p:embeddedFont>
      <p:font typeface="Arita Dotum Medium" charset="1" panose="02020603020101020101"/>
      <p:regular r:id="rId15"/>
    </p:embeddedFont>
    <p:embeddedFont>
      <p:font typeface="Arita Dotum Semi-Bold" charset="1" panose="02020603020101020101"/>
      <p:regular r:id="rId16"/>
    </p:embeddedFont>
    <p:embeddedFont>
      <p:font typeface="Nanum Square Round" charset="1" panose="020B0600000101010101"/>
      <p:regular r:id="rId17"/>
    </p:embeddedFont>
    <p:embeddedFont>
      <p:font typeface="Nanum Square Round Bold" charset="1" panose="020B0600000101010101"/>
      <p:regular r:id="rId18"/>
    </p:embeddedFont>
    <p:embeddedFont>
      <p:font typeface="Nanum Square Round Light" charset="1" panose="020B0600000101010101"/>
      <p:regular r:id="rId19"/>
    </p:embeddedFont>
    <p:embeddedFont>
      <p:font typeface="Nanum Square Round Ultra-Bold" charset="1" panose="020B0600000101010101"/>
      <p:regular r:id="rId20"/>
    </p:embeddedFont>
    <p:embeddedFont>
      <p:font typeface="Nanum Myeongjo" charset="1" panose="02020603020101020101"/>
      <p:regular r:id="rId21"/>
    </p:embeddedFont>
    <p:embeddedFont>
      <p:font typeface="Nanum Myeongjo Bold" charset="1" panose="02020603020101020101"/>
      <p:regular r:id="rId22"/>
    </p:embeddedFont>
    <p:embeddedFont>
      <p:font typeface="Nanum Myeongjo Ultra-Bold" charset="1" panose="02020603020101020101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55" Target="slides/slide32.xml" Type="http://schemas.openxmlformats.org/officeDocument/2006/relationships/slide"/><Relationship Id="rId56" Target="slides/slide33.xml" Type="http://schemas.openxmlformats.org/officeDocument/2006/relationships/slide"/><Relationship Id="rId57" Target="slides/slide34.xml" Type="http://schemas.openxmlformats.org/officeDocument/2006/relationships/slide"/><Relationship Id="rId58" Target="slides/slide35.xml" Type="http://schemas.openxmlformats.org/officeDocument/2006/relationships/slide"/><Relationship Id="rId59" Target="slides/slide36.xml" Type="http://schemas.openxmlformats.org/officeDocument/2006/relationships/slide"/><Relationship Id="rId6" Target="fonts/font6.fntdata" Type="http://schemas.openxmlformats.org/officeDocument/2006/relationships/font"/><Relationship Id="rId60" Target="slides/slide37.xml" Type="http://schemas.openxmlformats.org/officeDocument/2006/relationships/slide"/><Relationship Id="rId61" Target="slides/slide38.xml" Type="http://schemas.openxmlformats.org/officeDocument/2006/relationships/slide"/><Relationship Id="rId62" Target="slides/slide39.xml" Type="http://schemas.openxmlformats.org/officeDocument/2006/relationships/slide"/><Relationship Id="rId63" Target="slides/slide40.xml" Type="http://schemas.openxmlformats.org/officeDocument/2006/relationships/slide"/><Relationship Id="rId64" Target="slides/slide41.xml" Type="http://schemas.openxmlformats.org/officeDocument/2006/relationships/slide"/><Relationship Id="rId65" Target="slides/slide42.xml" Type="http://schemas.openxmlformats.org/officeDocument/2006/relationships/slide"/><Relationship Id="rId66" Target="slides/slide4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notion.so/5b9450f18dd64513abce7af08e297a4b?pvs=4#45a29fb786174073b1e73c436915ed22" TargetMode="External" Type="http://schemas.openxmlformats.org/officeDocument/2006/relationships/hyperlink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5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8.png" Type="http://schemas.openxmlformats.org/officeDocument/2006/relationships/image"/><Relationship Id="rId6" Target="https://t.ly/ia0cd" TargetMode="External" Type="http://schemas.openxmlformats.org/officeDocument/2006/relationships/hyperlink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6082798"/>
            <a:chOff x="0" y="0"/>
            <a:chExt cx="3286657" cy="2219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219021"/>
            </a:xfrm>
            <a:custGeom>
              <a:avLst/>
              <a:gdLst/>
              <a:ahLst/>
              <a:cxnLst/>
              <a:rect r="r" b="b" t="t" l="l"/>
              <a:pathLst>
                <a:path h="2219021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765643" y="8050723"/>
            <a:ext cx="5149262" cy="966601"/>
            <a:chOff x="0" y="0"/>
            <a:chExt cx="6865682" cy="128880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865682" cy="1288802"/>
              <a:chOff x="0" y="0"/>
              <a:chExt cx="1878465" cy="35261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878465" cy="352619"/>
              </a:xfrm>
              <a:custGeom>
                <a:avLst/>
                <a:gdLst/>
                <a:ahLst/>
                <a:cxnLst/>
                <a:rect r="r" b="b" t="t" l="l"/>
                <a:pathLst>
                  <a:path h="352619" w="1878465">
                    <a:moveTo>
                      <a:pt x="0" y="0"/>
                    </a:moveTo>
                    <a:lnTo>
                      <a:pt x="1878465" y="0"/>
                    </a:lnTo>
                    <a:lnTo>
                      <a:pt x="1878465" y="352619"/>
                    </a:lnTo>
                    <a:lnTo>
                      <a:pt x="0" y="35261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408587" y="471933"/>
              <a:ext cx="450823" cy="450823"/>
            </a:xfrm>
            <a:custGeom>
              <a:avLst/>
              <a:gdLst/>
              <a:ahLst/>
              <a:cxnLst/>
              <a:rect r="r" b="b" t="t" l="l"/>
              <a:pathLst>
                <a:path h="450823" w="450823">
                  <a:moveTo>
                    <a:pt x="0" y="0"/>
                  </a:moveTo>
                  <a:lnTo>
                    <a:pt x="450822" y="0"/>
                  </a:lnTo>
                  <a:lnTo>
                    <a:pt x="450822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42357" y="380889"/>
              <a:ext cx="5432627" cy="541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anum Square Round Bold"/>
                  <a:ea typeface="Nanum Square Round Bold"/>
                </a:rPr>
                <a:t>최상민 | 한선 | 김보경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920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87383" y="8090431"/>
            <a:ext cx="3544008" cy="926893"/>
            <a:chOff x="0" y="0"/>
            <a:chExt cx="4725344" cy="1235858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725344" cy="1235858"/>
              <a:chOff x="0" y="0"/>
              <a:chExt cx="1292864" cy="3381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92864" cy="338133"/>
              </a:xfrm>
              <a:custGeom>
                <a:avLst/>
                <a:gdLst/>
                <a:ahLst/>
                <a:cxnLst/>
                <a:rect r="r" b="b" t="t" l="l"/>
                <a:pathLst>
                  <a:path h="338133" w="1292864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89760" y="288340"/>
              <a:ext cx="974589" cy="659177"/>
            </a:xfrm>
            <a:custGeom>
              <a:avLst/>
              <a:gdLst/>
              <a:ahLst/>
              <a:cxnLst/>
              <a:rect r="r" b="b" t="t" l="l"/>
              <a:pathLst>
                <a:path h="659177" w="974589">
                  <a:moveTo>
                    <a:pt x="0" y="0"/>
                  </a:moveTo>
                  <a:lnTo>
                    <a:pt x="974589" y="0"/>
                  </a:lnTo>
                  <a:lnTo>
                    <a:pt x="974589" y="659177"/>
                  </a:lnTo>
                  <a:lnTo>
                    <a:pt x="0" y="659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583848" y="311012"/>
              <a:ext cx="2836341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Nanum Square Round Bold"/>
                </a:rPr>
                <a:t>TEAM4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37079" y="3072440"/>
            <a:ext cx="794624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ea typeface="210 국민체조"/>
              </a:rPr>
              <a:t>메모모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1770" y="4937783"/>
            <a:ext cx="794624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Nanum Square Round Bold"/>
              </a:rPr>
              <a:t>학습 요약 공유 서비스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352" y="2833746"/>
            <a:ext cx="15747296" cy="6159150"/>
          </a:xfrm>
          <a:custGeom>
            <a:avLst/>
            <a:gdLst/>
            <a:ahLst/>
            <a:cxnLst/>
            <a:rect r="r" b="b" t="t" l="l"/>
            <a:pathLst>
              <a:path h="6159150" w="15747296">
                <a:moveTo>
                  <a:pt x="0" y="0"/>
                </a:moveTo>
                <a:lnTo>
                  <a:pt x="15747296" y="0"/>
                </a:lnTo>
                <a:lnTo>
                  <a:pt x="15747296" y="6159149"/>
                </a:lnTo>
                <a:lnTo>
                  <a:pt x="0" y="6159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28122" y="895350"/>
            <a:ext cx="503175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latin typeface="210 국민체조"/>
              </a:rPr>
              <a:t>WBS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882087" y="4148137"/>
            <a:ext cx="4523826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ea typeface="210 국민체조"/>
              </a:rPr>
              <a:t>시퀀스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0199" y="5143500"/>
            <a:ext cx="5398712" cy="5143500"/>
          </a:xfrm>
          <a:custGeom>
            <a:avLst/>
            <a:gdLst/>
            <a:ahLst/>
            <a:cxnLst/>
            <a:rect r="r" b="b" t="t" l="l"/>
            <a:pathLst>
              <a:path h="5143500" w="5398712">
                <a:moveTo>
                  <a:pt x="0" y="0"/>
                </a:moveTo>
                <a:lnTo>
                  <a:pt x="5398712" y="0"/>
                </a:lnTo>
                <a:lnTo>
                  <a:pt x="5398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9514" y="861911"/>
            <a:ext cx="15628971" cy="8563179"/>
          </a:xfrm>
          <a:custGeom>
            <a:avLst/>
            <a:gdLst/>
            <a:ahLst/>
            <a:cxnLst/>
            <a:rect r="r" b="b" t="t" l="l"/>
            <a:pathLst>
              <a:path h="8563179" w="15628971">
                <a:moveTo>
                  <a:pt x="0" y="0"/>
                </a:moveTo>
                <a:lnTo>
                  <a:pt x="15628972" y="0"/>
                </a:lnTo>
                <a:lnTo>
                  <a:pt x="15628972" y="8563178"/>
                </a:lnTo>
                <a:lnTo>
                  <a:pt x="0" y="8563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2973" y="692505"/>
            <a:ext cx="14742053" cy="8901990"/>
          </a:xfrm>
          <a:custGeom>
            <a:avLst/>
            <a:gdLst/>
            <a:ahLst/>
            <a:cxnLst/>
            <a:rect r="r" b="b" t="t" l="l"/>
            <a:pathLst>
              <a:path h="8901990" w="14742053">
                <a:moveTo>
                  <a:pt x="0" y="0"/>
                </a:moveTo>
                <a:lnTo>
                  <a:pt x="14742054" y="0"/>
                </a:lnTo>
                <a:lnTo>
                  <a:pt x="14742054" y="8901990"/>
                </a:lnTo>
                <a:lnTo>
                  <a:pt x="0" y="8901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2688" y="520704"/>
            <a:ext cx="15362624" cy="9245592"/>
          </a:xfrm>
          <a:custGeom>
            <a:avLst/>
            <a:gdLst/>
            <a:ahLst/>
            <a:cxnLst/>
            <a:rect r="r" b="b" t="t" l="l"/>
            <a:pathLst>
              <a:path h="9245592" w="15362624">
                <a:moveTo>
                  <a:pt x="0" y="0"/>
                </a:moveTo>
                <a:lnTo>
                  <a:pt x="15362624" y="0"/>
                </a:lnTo>
                <a:lnTo>
                  <a:pt x="15362624" y="9245592"/>
                </a:lnTo>
                <a:lnTo>
                  <a:pt x="0" y="9245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853781" y="4148137"/>
            <a:ext cx="12580438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ea typeface="210 국민체조"/>
              </a:rPr>
              <a:t>클래스 다이어그램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0199" y="5143500"/>
            <a:ext cx="5398712" cy="5143500"/>
          </a:xfrm>
          <a:custGeom>
            <a:avLst/>
            <a:gdLst/>
            <a:ahLst/>
            <a:cxnLst/>
            <a:rect r="r" b="b" t="t" l="l"/>
            <a:pathLst>
              <a:path h="5143500" w="5398712">
                <a:moveTo>
                  <a:pt x="0" y="0"/>
                </a:moveTo>
                <a:lnTo>
                  <a:pt x="5398712" y="0"/>
                </a:lnTo>
                <a:lnTo>
                  <a:pt x="5398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45631" y="200564"/>
            <a:ext cx="10596737" cy="9885873"/>
          </a:xfrm>
          <a:custGeom>
            <a:avLst/>
            <a:gdLst/>
            <a:ahLst/>
            <a:cxnLst/>
            <a:rect r="r" b="b" t="t" l="l"/>
            <a:pathLst>
              <a:path h="9885873" w="10596737">
                <a:moveTo>
                  <a:pt x="0" y="0"/>
                </a:moveTo>
                <a:lnTo>
                  <a:pt x="10596738" y="0"/>
                </a:lnTo>
                <a:lnTo>
                  <a:pt x="10596738" y="9885872"/>
                </a:lnTo>
                <a:lnTo>
                  <a:pt x="0" y="9885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834" y="1785938"/>
            <a:ext cx="13752332" cy="8172410"/>
          </a:xfrm>
          <a:custGeom>
            <a:avLst/>
            <a:gdLst/>
            <a:ahLst/>
            <a:cxnLst/>
            <a:rect r="r" b="b" t="t" l="l"/>
            <a:pathLst>
              <a:path h="8172410" w="13752332">
                <a:moveTo>
                  <a:pt x="0" y="0"/>
                </a:moveTo>
                <a:lnTo>
                  <a:pt x="13752332" y="0"/>
                </a:lnTo>
                <a:lnTo>
                  <a:pt x="13752332" y="8172409"/>
                </a:lnTo>
                <a:lnTo>
                  <a:pt x="0" y="8172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73832" y="261937"/>
            <a:ext cx="4140337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 spc="119">
                <a:solidFill>
                  <a:srgbClr val="003EA8"/>
                </a:solidFill>
                <a:latin typeface="210 국민체조"/>
              </a:rPr>
              <a:t>Entity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5747" y="2792986"/>
            <a:ext cx="17136505" cy="6465314"/>
          </a:xfrm>
          <a:custGeom>
            <a:avLst/>
            <a:gdLst/>
            <a:ahLst/>
            <a:cxnLst/>
            <a:rect r="r" b="b" t="t" l="l"/>
            <a:pathLst>
              <a:path h="6465314" w="17136505">
                <a:moveTo>
                  <a:pt x="0" y="0"/>
                </a:moveTo>
                <a:lnTo>
                  <a:pt x="17136506" y="0"/>
                </a:lnTo>
                <a:lnTo>
                  <a:pt x="17136506" y="6465314"/>
                </a:lnTo>
                <a:lnTo>
                  <a:pt x="0" y="6465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63535" y="565875"/>
            <a:ext cx="276093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 spc="119">
                <a:solidFill>
                  <a:srgbClr val="003EA8"/>
                </a:solidFill>
                <a:latin typeface="210 국민체조"/>
              </a:rPr>
              <a:t>DTO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9975" y="1853114"/>
            <a:ext cx="15468050" cy="7988008"/>
          </a:xfrm>
          <a:custGeom>
            <a:avLst/>
            <a:gdLst/>
            <a:ahLst/>
            <a:cxnLst/>
            <a:rect r="r" b="b" t="t" l="l"/>
            <a:pathLst>
              <a:path h="7988008" w="15468050">
                <a:moveTo>
                  <a:pt x="0" y="0"/>
                </a:moveTo>
                <a:lnTo>
                  <a:pt x="15468050" y="0"/>
                </a:lnTo>
                <a:lnTo>
                  <a:pt x="15468050" y="7988008"/>
                </a:lnTo>
                <a:lnTo>
                  <a:pt x="0" y="798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94424" y="142076"/>
            <a:ext cx="6899151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 spc="119">
                <a:solidFill>
                  <a:srgbClr val="003EA8"/>
                </a:solidFill>
                <a:latin typeface="210 국민체조"/>
              </a:rPr>
              <a:t>Controller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438824" cy="10455529"/>
            <a:chOff x="0" y="0"/>
            <a:chExt cx="1336568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6568" cy="3148250"/>
            </a:xfrm>
            <a:custGeom>
              <a:avLst/>
              <a:gdLst/>
              <a:ahLst/>
              <a:cxnLst/>
              <a:rect r="r" b="b" t="t" l="l"/>
              <a:pathLst>
                <a:path h="3148250" w="1336568">
                  <a:moveTo>
                    <a:pt x="0" y="0"/>
                  </a:moveTo>
                  <a:lnTo>
                    <a:pt x="1336568" y="0"/>
                  </a:lnTo>
                  <a:lnTo>
                    <a:pt x="1336568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36568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26433" y="2057400"/>
            <a:ext cx="3086100" cy="3086100"/>
            <a:chOff x="0" y="0"/>
            <a:chExt cx="812800" cy="812800"/>
          </a:xfrm>
        </p:grpSpPr>
        <p:sp>
          <p:nvSpPr>
            <p:cNvPr name="Freeform 6" id="6">
              <a:hlinkClick r:id="rId2" tooltip="https://www.notion.so/5b9450f18dd64513abce7af08e297a4b?pvs=4#45a29fb786174073b1e73c436915ed22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20744" y="205740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15056" y="2057400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716744" y="2411049"/>
            <a:ext cx="2378803" cy="2378803"/>
          </a:xfrm>
          <a:custGeom>
            <a:avLst/>
            <a:gdLst/>
            <a:ahLst/>
            <a:cxnLst/>
            <a:rect r="r" b="b" t="t" l="l"/>
            <a:pathLst>
              <a:path h="2378803" w="2378803">
                <a:moveTo>
                  <a:pt x="0" y="0"/>
                </a:moveTo>
                <a:lnTo>
                  <a:pt x="2378803" y="0"/>
                </a:lnTo>
                <a:lnTo>
                  <a:pt x="2378803" y="2378802"/>
                </a:lnTo>
                <a:lnTo>
                  <a:pt x="0" y="237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98586" y="2411049"/>
            <a:ext cx="2330416" cy="2330416"/>
          </a:xfrm>
          <a:custGeom>
            <a:avLst/>
            <a:gdLst/>
            <a:ahLst/>
            <a:cxnLst/>
            <a:rect r="r" b="b" t="t" l="l"/>
            <a:pathLst>
              <a:path h="2330416" w="2330416">
                <a:moveTo>
                  <a:pt x="0" y="0"/>
                </a:moveTo>
                <a:lnTo>
                  <a:pt x="2330416" y="0"/>
                </a:lnTo>
                <a:lnTo>
                  <a:pt x="2330416" y="2330415"/>
                </a:lnTo>
                <a:lnTo>
                  <a:pt x="0" y="2330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56550" y="2411049"/>
            <a:ext cx="2403110" cy="2410527"/>
          </a:xfrm>
          <a:custGeom>
            <a:avLst/>
            <a:gdLst/>
            <a:ahLst/>
            <a:cxnLst/>
            <a:rect r="r" b="b" t="t" l="l"/>
            <a:pathLst>
              <a:path h="2410527" w="2403110">
                <a:moveTo>
                  <a:pt x="0" y="0"/>
                </a:moveTo>
                <a:lnTo>
                  <a:pt x="2403111" y="0"/>
                </a:lnTo>
                <a:lnTo>
                  <a:pt x="2403111" y="2410527"/>
                </a:lnTo>
                <a:lnTo>
                  <a:pt x="0" y="241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67458" y="4180014"/>
            <a:ext cx="23039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210 국민체조"/>
              </a:rPr>
              <a:t>팀 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7458" y="3881564"/>
            <a:ext cx="88164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ea typeface="210 국민체조"/>
              </a:rPr>
              <a:t>메모모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29804"/>
                  </a:srgbClr>
                </a:solidFill>
                <a:latin typeface="210 국민체조"/>
              </a:rPr>
              <a:t>TEAM4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06175" y="5275419"/>
            <a:ext cx="1326615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5"/>
              </a:lnSpc>
            </a:pPr>
            <a:r>
              <a:rPr lang="en-US" sz="3500" spc="161">
                <a:solidFill>
                  <a:srgbClr val="204AA9"/>
                </a:solidFill>
                <a:ea typeface="210 국민체조"/>
              </a:rPr>
              <a:t>최상민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46489" y="5275419"/>
            <a:ext cx="1034610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5"/>
              </a:lnSpc>
            </a:pPr>
            <a:r>
              <a:rPr lang="en-US" sz="3500" spc="161">
                <a:solidFill>
                  <a:srgbClr val="204AA9"/>
                </a:solidFill>
                <a:ea typeface="210 국민체조"/>
              </a:rPr>
              <a:t>한 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321221" y="5275419"/>
            <a:ext cx="1273770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5"/>
              </a:lnSpc>
            </a:pPr>
            <a:r>
              <a:rPr lang="en-US" sz="3500" spc="161">
                <a:solidFill>
                  <a:srgbClr val="204AA9"/>
                </a:solidFill>
                <a:ea typeface="210 국민체조"/>
              </a:rPr>
              <a:t>김보경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08313" y="5963834"/>
            <a:ext cx="3516630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포스트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웹소켓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타임라인 레이아웃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좋아요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02625" y="5963834"/>
            <a:ext cx="2522339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회원기능</a:t>
            </a:r>
          </a:p>
          <a:p>
            <a:pPr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비회원 입장</a:t>
            </a:r>
          </a:p>
          <a:p>
            <a:pPr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게시판 내보내기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96936" y="5963834"/>
            <a:ext cx="3169920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게시판</a:t>
            </a:r>
          </a:p>
          <a:p>
            <a:pPr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포스트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anum Square Round"/>
                <a:ea typeface="Nanum Square Round"/>
              </a:rPr>
              <a:t>상세보기, 댓글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Nanum Square Round"/>
              </a:rPr>
              <a:t>격자형 레이아웃</a:t>
            </a:r>
          </a:p>
          <a:p>
            <a:pPr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7561" y="1785938"/>
            <a:ext cx="12152877" cy="8139254"/>
          </a:xfrm>
          <a:custGeom>
            <a:avLst/>
            <a:gdLst/>
            <a:ahLst/>
            <a:cxnLst/>
            <a:rect r="r" b="b" t="t" l="l"/>
            <a:pathLst>
              <a:path h="8139254" w="12152877">
                <a:moveTo>
                  <a:pt x="0" y="0"/>
                </a:moveTo>
                <a:lnTo>
                  <a:pt x="12152878" y="0"/>
                </a:lnTo>
                <a:lnTo>
                  <a:pt x="12152878" y="8139254"/>
                </a:lnTo>
                <a:lnTo>
                  <a:pt x="0" y="8139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65957" y="261937"/>
            <a:ext cx="5356086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 spc="119">
                <a:solidFill>
                  <a:srgbClr val="003EA8"/>
                </a:solidFill>
                <a:latin typeface="210 국민체조"/>
              </a:rPr>
              <a:t>Service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342699" y="4148137"/>
            <a:ext cx="3602602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latin typeface="210 국민체조"/>
              </a:rPr>
              <a:t>ERD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0199" y="5143500"/>
            <a:ext cx="5398712" cy="5143500"/>
          </a:xfrm>
          <a:custGeom>
            <a:avLst/>
            <a:gdLst/>
            <a:ahLst/>
            <a:cxnLst/>
            <a:rect r="r" b="b" t="t" l="l"/>
            <a:pathLst>
              <a:path h="5143500" w="5398712">
                <a:moveTo>
                  <a:pt x="0" y="0"/>
                </a:moveTo>
                <a:lnTo>
                  <a:pt x="5398712" y="0"/>
                </a:lnTo>
                <a:lnTo>
                  <a:pt x="5398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47447" y="190049"/>
            <a:ext cx="6993107" cy="9906901"/>
          </a:xfrm>
          <a:custGeom>
            <a:avLst/>
            <a:gdLst/>
            <a:ahLst/>
            <a:cxnLst/>
            <a:rect r="r" b="b" t="t" l="l"/>
            <a:pathLst>
              <a:path h="9906901" w="6993107">
                <a:moveTo>
                  <a:pt x="0" y="0"/>
                </a:moveTo>
                <a:lnTo>
                  <a:pt x="6993106" y="0"/>
                </a:lnTo>
                <a:lnTo>
                  <a:pt x="6993106" y="9906902"/>
                </a:lnTo>
                <a:lnTo>
                  <a:pt x="0" y="9906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102846" y="2076582"/>
          <a:ext cx="14082308" cy="7402273"/>
        </p:xfrm>
        <a:graphic>
          <a:graphicData uri="http://schemas.openxmlformats.org/drawingml/2006/table">
            <a:tbl>
              <a:tblPr/>
              <a:tblGrid>
                <a:gridCol w="3520577"/>
                <a:gridCol w="3520577"/>
                <a:gridCol w="3520577"/>
                <a:gridCol w="3520577"/>
              </a:tblGrid>
              <a:tr h="6444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컬럼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type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Constraint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비고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9575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bno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INT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PRIMARY KEY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AUTO_INCREMENT</a:t>
                      </a:r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게시판번호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teacher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VARCHAR(20)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NOT NULL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선생님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title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VARCHAR(100)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NOT NULL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게시판 이름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password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VARCHAR(300)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암호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maxStudent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INT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DEFAULT 1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최대 학생 수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backgroundColor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VARCHAR(10)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배경색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backgroundImage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BIGINT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배경이미지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status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VARCHAR(50)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  <a:ea typeface="Nanum Square Round"/>
                        </a:rPr>
                        <a:t>‘REMOVE’ 회원이 삭제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layout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VARCHAR(50)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최근 레이아웃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44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createAt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TIMESTAMP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CURRENT_TIMESTAMP()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게시판 생성일</a:t>
                      </a:r>
                      <a:endParaRPr lang="en-US" sz="1100"/>
                    </a:p>
                  </a:txBody>
                  <a:tcPr marL="85725" marR="85725" marT="85725" marB="857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latin typeface="210 국민체조"/>
              </a:rPr>
              <a:t>BOARD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53425" y="2259677"/>
          <a:ext cx="16381150" cy="7425992"/>
        </p:xfrm>
        <a:graphic>
          <a:graphicData uri="http://schemas.openxmlformats.org/drawingml/2006/table">
            <a:tbl>
              <a:tblPr/>
              <a:tblGrid>
                <a:gridCol w="3982243"/>
                <a:gridCol w="4132969"/>
                <a:gridCol w="4132969"/>
                <a:gridCol w="4132969"/>
              </a:tblGrid>
              <a:tr h="5156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Bold"/>
                          <a:ea typeface="Nanum Square Round Bold"/>
                        </a:rPr>
                        <a:t>post 컬럼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Bold"/>
                        </a:rPr>
                        <a:t>type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 Bold"/>
                        </a:rPr>
                        <a:t>Constraint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 Bold"/>
                        </a:rPr>
                        <a:t>비고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8690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pno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BIGINT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PRIMARY KEY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AUTO_INCREMNET</a:t>
                      </a: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포스트잇 번호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56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bno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INT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게시판 번호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46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author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VARCHAR(200)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NOT NULL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  <a:ea typeface="Nanum Square Round"/>
                        </a:rPr>
                        <a:t>작성자 - nickname, teacher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3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content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VARCHAR(1000)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NOT NULL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내용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3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password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VARCHAR(200)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포스트잇 비밀번호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3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backgroundColor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VARCHAR(10)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배경색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3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backgroundImage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BIGINT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배경이미지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3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status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VARCHAR(50)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  <a:ea typeface="Nanum Square Round"/>
                        </a:rPr>
                        <a:t>‘REMOVE’ 회원이 삭제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56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vote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BOOLEAN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FALSE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투표 진행 여부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3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createAt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TIMESTAMP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CURRENT_TIMESTAMP()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등록일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3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updateAt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TIMESTAMP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Round"/>
                        </a:rPr>
                        <a:t>CURRENT_TIMESTAMP()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Round"/>
                        </a:rPr>
                        <a:t>수정일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latin typeface="210 국민체조"/>
              </a:rPr>
              <a:t>POST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886352" y="4148137"/>
            <a:ext cx="6515297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ea typeface="210 국민체조"/>
              </a:rPr>
              <a:t>사이트 맵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0199" y="5143500"/>
            <a:ext cx="5398712" cy="5143500"/>
          </a:xfrm>
          <a:custGeom>
            <a:avLst/>
            <a:gdLst/>
            <a:ahLst/>
            <a:cxnLst/>
            <a:rect r="r" b="b" t="t" l="l"/>
            <a:pathLst>
              <a:path h="5143500" w="5398712">
                <a:moveTo>
                  <a:pt x="0" y="0"/>
                </a:moveTo>
                <a:lnTo>
                  <a:pt x="5398712" y="0"/>
                </a:lnTo>
                <a:lnTo>
                  <a:pt x="5398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3079" y="2366543"/>
            <a:ext cx="16101843" cy="6891757"/>
          </a:xfrm>
          <a:custGeom>
            <a:avLst/>
            <a:gdLst/>
            <a:ahLst/>
            <a:cxnLst/>
            <a:rect r="r" b="b" t="t" l="l"/>
            <a:pathLst>
              <a:path h="6891757" w="16101843">
                <a:moveTo>
                  <a:pt x="0" y="0"/>
                </a:moveTo>
                <a:lnTo>
                  <a:pt x="16101842" y="0"/>
                </a:lnTo>
                <a:lnTo>
                  <a:pt x="16101842" y="6891757"/>
                </a:lnTo>
                <a:lnTo>
                  <a:pt x="0" y="6891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사이트 맵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332112" y="4148137"/>
            <a:ext cx="7623775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ea typeface="210 국민체조"/>
              </a:rPr>
              <a:t>스토리보드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646940" y="5143500"/>
            <a:ext cx="4641060" cy="5177653"/>
          </a:xfrm>
          <a:custGeom>
            <a:avLst/>
            <a:gdLst/>
            <a:ahLst/>
            <a:cxnLst/>
            <a:rect r="r" b="b" t="t" l="l"/>
            <a:pathLst>
              <a:path h="5177653" w="4641060">
                <a:moveTo>
                  <a:pt x="0" y="0"/>
                </a:moveTo>
                <a:lnTo>
                  <a:pt x="4641060" y="0"/>
                </a:lnTo>
                <a:lnTo>
                  <a:pt x="4641060" y="5177653"/>
                </a:lnTo>
                <a:lnTo>
                  <a:pt x="0" y="5177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비회원 메인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14597" y="2567790"/>
            <a:ext cx="4088806" cy="571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1) </a:t>
            </a:r>
            <a:r>
              <a:rPr lang="en-US" sz="2000">
                <a:solidFill>
                  <a:srgbClr val="222222"/>
                </a:solidFill>
                <a:latin typeface="Nanum Square Round Bold"/>
              </a:rPr>
              <a:t>MemoMo Logo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메인페이지 최상단 좌측에 위치하며 눌렀을때 메인페이지로 이동한다.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2)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상단메뉴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메모모 입장, 로그인, 회원가입으로 이동할 수 있는 메뉴이며 클릭 시 각각의 페이지로 이동한다.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3)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메모모 소개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메모모 소개 이미지와 문구를 보여준다.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4)</a:t>
            </a:r>
            <a:r>
              <a:rPr lang="en-US" sz="2000">
                <a:solidFill>
                  <a:srgbClr val="222222"/>
                </a:solidFill>
                <a:latin typeface="Nanum Square Round Bold"/>
                <a:ea typeface="Nanum Square Round Bold"/>
              </a:rPr>
              <a:t> 우리반 메모모 입장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교사가 안내한 입장코드와 학생의 닉네임을 입력하면 우리반 메모모에 입장할 수 있다.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5)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푸터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화면 가장 하단에 위치하면 카피라이터나 이용약관, 개인정보처리방침, 회사 정보 등의 내용을 보여준다.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6443" y="2172504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4411" y="2172504"/>
            <a:ext cx="248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682" y="2931014"/>
            <a:ext cx="256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0586" y="6096255"/>
            <a:ext cx="26402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3988" y="7794223"/>
            <a:ext cx="209848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5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회원가입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67790"/>
            <a:ext cx="4088806" cy="476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1)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아이디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아이디 중복 검사를 진행한다. 아이디, 특수문자 제외 6~12자 사이로 작성한다.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2)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비밀번호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비밀번호와 비밀번호 확인에 입력된 값이 일치하여야 하며 영문, 숫자, 특수문자 포함 8~20자로 작성한다.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3)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기타 회원정보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연락처, 주소, 이메일 등과 같은 회원의 부가적인 정보를 수집한다.</a:t>
            </a: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4)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회원가입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회원가입 버튼을 눌러 가입이 완료 되면 로그인 창으로 이동한다.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53348" y="3968735"/>
            <a:ext cx="19258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29164" y="4654084"/>
            <a:ext cx="24095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53348" y="5339249"/>
            <a:ext cx="24884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9406" y="6416700"/>
            <a:ext cx="25658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3821430" y="6055702"/>
            <a:ext cx="4791997" cy="4775719"/>
            <a:chOff x="0" y="0"/>
            <a:chExt cx="6389330" cy="63676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338421"/>
              <a:ext cx="6389330" cy="6029204"/>
            </a:xfrm>
            <a:custGeom>
              <a:avLst/>
              <a:gdLst/>
              <a:ahLst/>
              <a:cxnLst/>
              <a:rect r="r" b="b" t="t" l="l"/>
              <a:pathLst>
                <a:path h="6029204" w="638933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203414">
              <a:off x="1228888" y="24588"/>
              <a:ext cx="868401" cy="1245020"/>
            </a:xfrm>
            <a:custGeom>
              <a:avLst/>
              <a:gdLst/>
              <a:ahLst/>
              <a:cxnLst/>
              <a:rect r="r" b="b" t="t" l="l"/>
              <a:pathLst>
                <a:path h="1245020" w="868401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83996" y="91539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50713" y="5217502"/>
            <a:ext cx="408079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요구사항 명세서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50713" y="6254619"/>
            <a:ext cx="408079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WBS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00360" y="3647322"/>
            <a:ext cx="408079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클래스 다이어그램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0360" y="4692181"/>
            <a:ext cx="408079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ERD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50713" y="4172643"/>
            <a:ext cx="408079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프로젝트 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0988" y="4072630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0988" y="5117489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0988" y="6162348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50988" y="7210098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00825" y="3547310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5.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9153525" y="2910273"/>
            <a:ext cx="0" cy="6745738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8000825" y="4592169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6.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50713" y="7310111"/>
            <a:ext cx="408079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시퀀스 다이어그램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00360" y="5729299"/>
            <a:ext cx="422107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사이트 맵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00825" y="5641364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7.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00360" y="6787681"/>
            <a:ext cx="422107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스토리보드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00825" y="6687669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8.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00360" y="7835431"/>
            <a:ext cx="422107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Nanum Square Round Bold"/>
              </a:rPr>
              <a:t>기능 구현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00825" y="7735419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9.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로그인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67790"/>
            <a:ext cx="4088806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1)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로그인 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: 아이디와 비밀번호를 입력하고 로그인 버튼을 누르면 로그인이 완료되고 메인 페이지로 이동한다. </a:t>
            </a:r>
          </a:p>
          <a:p>
            <a:pPr>
              <a:lnSpc>
                <a:spcPts val="300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2)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회원가입 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: 회원가입 버튼을 누르면 회원가입 페이지로 이동한다.</a:t>
            </a:r>
          </a:p>
          <a:p>
            <a:pPr>
              <a:lnSpc>
                <a:spcPts val="30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303988" y="5575631"/>
            <a:ext cx="19258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22077" y="6340181"/>
            <a:ext cx="24095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비회원 입장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71427"/>
            <a:ext cx="4088806" cy="495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1)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메모 등록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좌측 하단의 (+) 버튼을 클릭하면 메모를 등록한다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2)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투표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투표 아이콘을 누른 후 O/X 버튼을 눌러 찬반 투표를 할 수 있고 의견에 대한 이유를 등록한다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3)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좋아요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♡버튼을 눌러 메모모 포스트잇에 대한 좋아요 반응을 남긴다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4)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댓글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등록된 포스트잇에 대한 댓글을 남긴다.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5)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나가기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나가기 버튼을 눌러 우리반 메모모 페이지에서 메인 페이지로 이동한다.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88984" y="7448229"/>
            <a:ext cx="192584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81083" y="5883317"/>
            <a:ext cx="24095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08300" y="3728260"/>
            <a:ext cx="24884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75698" y="3862951"/>
            <a:ext cx="25658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88984" y="2172504"/>
            <a:ext cx="20389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3EA8"/>
                </a:solidFill>
                <a:latin typeface="Jeju Hallasan"/>
              </a:rPr>
              <a:t>5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회원 메인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67790"/>
            <a:ext cx="4088806" cy="571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1) </a:t>
            </a:r>
            <a:r>
              <a:rPr lang="en-US" sz="2000">
                <a:solidFill>
                  <a:srgbClr val="222222"/>
                </a:solidFill>
                <a:latin typeface="Nanum Square Round Bold"/>
              </a:rPr>
              <a:t>MemoMo Logo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메인페이지 최상단 좌측에 위치하며 눌렀을때 메인페이지로 이동한다.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2)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상단메뉴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대시보드, 마이페이지, 로그아웃으로 이동할 수 있는 메뉴이며 클릭 시 각각의 페이지로 이동한다.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3)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메모모 소개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메모모 소개 이미지와 문구를 보여준다.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4)</a:t>
            </a:r>
            <a:r>
              <a:rPr lang="en-US" sz="2000">
                <a:solidFill>
                  <a:srgbClr val="222222"/>
                </a:solidFill>
                <a:latin typeface="Nanum Square Round Bold"/>
                <a:ea typeface="Nanum Square Round Bold"/>
              </a:rPr>
              <a:t> 우리반 메모모 입장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교사가 안내한 입장코드와 학생의 닉네임을 입력하면 우리반 메모모에 입장할 수 있다.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5)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푸터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화면 가장 하단에 위치하면 카피라이터나 이용약관, 개인정보처리방침, 회사 정보 등의 내용을 보여준다.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6443" y="2172504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4411" y="2172504"/>
            <a:ext cx="248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682" y="2931014"/>
            <a:ext cx="256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0586" y="6096255"/>
            <a:ext cx="26402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3988" y="7794223"/>
            <a:ext cx="209848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5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14597" y="2567790"/>
            <a:ext cx="4088806" cy="2095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1)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회원정보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로그인한 회원의 정보를 확인한다.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2)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회원정보 수정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로그인한 회원의 정보를 수정한다.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3)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회원 탈퇴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회원탈퇴를 진행한다.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회원 마이페이지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9789" y="5067300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4861" y="5489082"/>
            <a:ext cx="248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0842" y="5859483"/>
            <a:ext cx="256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회원 대시보드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67790"/>
            <a:ext cx="4088806" cy="409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1)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검색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회원이 개설한 게시판을 이름으로 검색한다.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2)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게시판 이동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게시판 이름을 누르면 해당 게시판으로 이동한다.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3)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게시판 수정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게시판명 옆 :를 누르면 해당 게시판에 대한 정보를 수정할 수있다.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4)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게시판 만들기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우측 하단에 있는 게시판 만들기를 누르면 새로운 게시판을 생성할 수 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7725" y="2710206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6351" y="5122079"/>
            <a:ext cx="248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67536" y="5103917"/>
            <a:ext cx="256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6111" y="6907609"/>
            <a:ext cx="26402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4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30542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게시판 설정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67790"/>
            <a:ext cx="4088806" cy="371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1)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설정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게시판 배경화면과 잠금, 타이머를 설정하고 공유하거나 내보내기를 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2)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레이아웃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게시판 레이아웃을 변경한다.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3)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메모 추가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우측 하단 (+) 버튼을 클릭하여 메모를 추가한다.</a:t>
            </a:r>
          </a:p>
          <a:p>
            <a:pPr>
              <a:lnSpc>
                <a:spcPts val="750"/>
              </a:lnSpc>
            </a:pP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</a:rPr>
              <a:t>4) </a:t>
            </a:r>
            <a:r>
              <a:rPr lang="en-US" sz="2000">
                <a:solidFill>
                  <a:srgbClr val="222222"/>
                </a:solidFill>
                <a:ea typeface="Nanum Square Round Bold"/>
              </a:rPr>
              <a:t>나가기</a:t>
            </a: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 : 우측 상단의 나가기 버튼을 눌러 메인페이지로 이동한다.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6928" y="2172504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83309" y="2154342"/>
            <a:ext cx="248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64950" y="7727186"/>
            <a:ext cx="256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63042" y="2172504"/>
            <a:ext cx="26402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4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포스트잇 생성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67790"/>
            <a:ext cx="4088806" cy="495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1) 포스트잇 내용 (필수 required)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텍스트 (1자 이상 1000자 이하)</a:t>
            </a:r>
          </a:p>
          <a:p>
            <a:pPr marL="863600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222222"/>
                </a:solidFill>
                <a:ea typeface="Nanum Square Round"/>
              </a:rPr>
              <a:t>텍스트 크기</a:t>
            </a:r>
          </a:p>
          <a:p>
            <a:pPr marL="863600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기울임, 볼드, 밑줄 등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사진: 10MB 1개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동영상: 30BM 1개</a:t>
            </a: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2) 포스트잇 배경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ea typeface="Nanum Square Round"/>
              </a:rPr>
              <a:t>색깔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이미지: 최대 포스트잇 크기</a:t>
            </a: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3) 비밀글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ea typeface="Nanum Square Round"/>
              </a:rPr>
              <a:t>토글로 활성화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활성 시 비밀번호 입력 폼 등장, 4자 숫자 입력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0031" y="3500377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05983" y="6644491"/>
            <a:ext cx="248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6323" y="6152367"/>
            <a:ext cx="256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격자형 레이아웃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67790"/>
            <a:ext cx="4088806" cy="266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1) 격자형 레이아웃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ea typeface="Nanum Square Round"/>
              </a:rPr>
              <a:t>순서 저장 후 행열에 맞추기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ea typeface="Nanum Square Round"/>
              </a:rPr>
              <a:t>드래그 하여 위치 변경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ea typeface="Nanum Square Round"/>
              </a:rPr>
              <a:t>격자는 기기에 따르게 다르게</a:t>
            </a:r>
          </a:p>
          <a:p>
            <a:pPr marL="863600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PC: 최대 6열</a:t>
            </a:r>
          </a:p>
          <a:p>
            <a:pPr marL="863600" indent="-287867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모바일: 최대 3열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ea typeface="Nanum Square Round"/>
              </a:rPr>
              <a:t>행 개수는 콘텐츠에 맞게 조절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361" y="2764447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자유형 레이아웃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67790"/>
            <a:ext cx="4088806" cy="495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1) 포스트잇 배경: 이미지, 색상 설정</a:t>
            </a: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2) 포스트잇 위치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사용자가 드래그하여 x, y, z 위치 자유 설정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ea typeface="Nanum Square Round"/>
              </a:rPr>
              <a:t>해당 위치 저장 후 유지</a:t>
            </a: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3) 포스트잇 내용: 다음 중 택1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텍스트: 1자 이상 1000자 이하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이미지: 10 MB, 1개 제한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동영상: 30 MB, 1개 제한</a:t>
            </a:r>
          </a:p>
          <a:p>
            <a:pPr>
              <a:lnSpc>
                <a:spcPts val="3000"/>
              </a:lnSpc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4)  포스트잇 캔버스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드래그, 태블릿 등으로 자유 그림</a:t>
            </a:r>
          </a:p>
          <a:p>
            <a:pPr marL="431800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222222"/>
                </a:solidFill>
                <a:latin typeface="Nanum Square Round"/>
                <a:ea typeface="Nanum Square Round"/>
              </a:rPr>
              <a:t>캔버스 사이즈는 포스트잇 배율로 제한.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361" y="2764447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5750" y="4856966"/>
            <a:ext cx="248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98018" y="3776478"/>
            <a:ext cx="256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83623" y="6152665"/>
            <a:ext cx="26402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4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8704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80009" y="895350"/>
            <a:ext cx="612798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타임라인 레이아웃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14597" y="2577315"/>
            <a:ext cx="4088806" cy="563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9"/>
              </a:lnSpc>
            </a:pPr>
            <a:r>
              <a:rPr lang="en-US" sz="1899">
                <a:solidFill>
                  <a:srgbClr val="222222"/>
                </a:solidFill>
                <a:latin typeface="Nanum Square Round"/>
                <a:ea typeface="Nanum Square Round"/>
              </a:rPr>
              <a:t>1) 타임라인 날짜</a:t>
            </a:r>
          </a:p>
          <a:p>
            <a:pPr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222222"/>
                </a:solidFill>
                <a:ea typeface="Nanum Square Round"/>
              </a:rPr>
              <a:t>지정날짜 순 정렬</a:t>
            </a:r>
          </a:p>
          <a:p>
            <a:pPr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222222"/>
                </a:solidFill>
                <a:ea typeface="Nanum Square Round"/>
              </a:rPr>
              <a:t>지정 날짜 없으면 포스트잇 생성 날짜로</a:t>
            </a:r>
          </a:p>
          <a:p>
            <a:pPr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222222"/>
                </a:solidFill>
                <a:ea typeface="Nanum Square Round"/>
              </a:rPr>
              <a:t>지정 날짜 겹치면 포스트잇 생성 날짜 먼저오게</a:t>
            </a:r>
          </a:p>
          <a:p>
            <a:pPr>
              <a:lnSpc>
                <a:spcPts val="2849"/>
              </a:lnSpc>
            </a:pPr>
            <a:r>
              <a:rPr lang="en-US" sz="1899">
                <a:solidFill>
                  <a:srgbClr val="222222"/>
                </a:solidFill>
                <a:latin typeface="Nanum Square Round"/>
                <a:ea typeface="Nanum Square Round"/>
              </a:rPr>
              <a:t>2) 포스트잇 위아래로 표시(공간 절약)</a:t>
            </a:r>
          </a:p>
          <a:p>
            <a:pPr>
              <a:lnSpc>
                <a:spcPts val="2849"/>
              </a:lnSpc>
            </a:pPr>
            <a:r>
              <a:rPr lang="en-US" sz="1899">
                <a:solidFill>
                  <a:srgbClr val="222222"/>
                </a:solidFill>
                <a:latin typeface="Nanum Square Round"/>
                <a:ea typeface="Nanum Square Round"/>
              </a:rPr>
              <a:t>3) 사용자 지정 배경: 이미지, 색깔</a:t>
            </a:r>
          </a:p>
          <a:p>
            <a:pPr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222222"/>
                </a:solidFill>
                <a:ea typeface="Nanum Square Round"/>
              </a:rPr>
              <a:t>이미지 배경</a:t>
            </a:r>
          </a:p>
          <a:p>
            <a:pPr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>
                <a:solidFill>
                  <a:srgbClr val="222222"/>
                </a:solidFill>
                <a:ea typeface="Nanum Square Round"/>
              </a:rPr>
              <a:t>꽉 차게</a:t>
            </a:r>
          </a:p>
          <a:p>
            <a:pPr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>
                <a:solidFill>
                  <a:srgbClr val="222222"/>
                </a:solidFill>
                <a:ea typeface="Nanum Square Round"/>
              </a:rPr>
              <a:t>바둑판 식</a:t>
            </a:r>
          </a:p>
          <a:p>
            <a:pPr marL="820419" indent="-273473" lvl="2">
              <a:lnSpc>
                <a:spcPts val="2849"/>
              </a:lnSpc>
              <a:buFont typeface="Arial"/>
              <a:buChar char="⚬"/>
            </a:pPr>
            <a:r>
              <a:rPr lang="en-US" sz="1899">
                <a:solidFill>
                  <a:srgbClr val="222222"/>
                </a:solidFill>
                <a:latin typeface="Nanum Square Round"/>
                <a:ea typeface="Nanum Square Round"/>
              </a:rPr>
              <a:t>크기 맞춰서 - 배경 색상 하얀색으로</a:t>
            </a:r>
          </a:p>
          <a:p>
            <a:pPr>
              <a:lnSpc>
                <a:spcPts val="2849"/>
              </a:lnSpc>
            </a:pPr>
            <a:r>
              <a:rPr lang="en-US" sz="1899">
                <a:solidFill>
                  <a:srgbClr val="222222"/>
                </a:solidFill>
                <a:latin typeface="Nanum Square Round"/>
                <a:ea typeface="Nanum Square Round"/>
              </a:rPr>
              <a:t>4) 오버플로우</a:t>
            </a:r>
          </a:p>
          <a:p>
            <a:pPr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222222"/>
                </a:solidFill>
                <a:latin typeface="Nanum Square Round"/>
                <a:ea typeface="Nanum Square Round"/>
              </a:rPr>
              <a:t>PC: 가로라인 가로 스크롤</a:t>
            </a:r>
          </a:p>
          <a:p>
            <a:pPr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222222"/>
                </a:solidFill>
                <a:latin typeface="Nanum Square Round"/>
                <a:ea typeface="Nanum Square Round"/>
              </a:rPr>
              <a:t>모바일: 세로라인 세로 스크롤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4077" y="5387191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5757"/>
                </a:solidFill>
                <a:latin typeface="Jeju Hallasan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8527" y="6974656"/>
            <a:ext cx="256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5757"/>
                </a:solidFill>
                <a:latin typeface="Jeju Hallasan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74548" y="3107149"/>
            <a:ext cx="248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5757"/>
                </a:solidFill>
                <a:latin typeface="Jeju Hallasan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6502" y="5006191"/>
            <a:ext cx="26402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5757"/>
                </a:solidFill>
                <a:latin typeface="Jeju Hallasan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019550"/>
            <a:ext cx="469550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210 국민체조"/>
              </a:rPr>
              <a:t>프로젝트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210 국민체조"/>
              </a:rPr>
              <a:t>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21100"/>
            <a:ext cx="358073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ea typeface="210 국민체조"/>
              </a:rPr>
              <a:t>메모모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29804"/>
                  </a:srgbClr>
                </a:solidFill>
                <a:latin typeface="210 국민체조"/>
              </a:rPr>
              <a:t>TEAM4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41357" y="2507996"/>
            <a:ext cx="3124200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5"/>
              </a:lnSpc>
            </a:pPr>
            <a:r>
              <a:rPr lang="en-US" sz="3500" spc="161">
                <a:solidFill>
                  <a:srgbClr val="204AA9"/>
                </a:solidFill>
                <a:ea typeface="210 국민체조"/>
              </a:rPr>
              <a:t>개발 환경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41357" y="3133725"/>
            <a:ext cx="10058877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anum Square Round Bold"/>
                <a:ea typeface="Nanum Square Round Bold"/>
              </a:rPr>
              <a:t>팀원 : </a:t>
            </a:r>
            <a:r>
              <a:rPr lang="en-US" sz="3000">
                <a:solidFill>
                  <a:srgbClr val="000000"/>
                </a:solidFill>
                <a:latin typeface="Nanum Square Round"/>
                <a:ea typeface="Nanum Square Round"/>
              </a:rPr>
              <a:t>김보경(팀장), 한선, 최상민 (3인)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anum Square Round Bold"/>
                <a:ea typeface="Nanum Square Round Bold"/>
              </a:rPr>
              <a:t>개발 기간 : </a:t>
            </a:r>
            <a:r>
              <a:rPr lang="en-US" sz="3000">
                <a:solidFill>
                  <a:srgbClr val="000000"/>
                </a:solidFill>
                <a:latin typeface="Nanum Square Round"/>
                <a:ea typeface="Nanum Square Round"/>
              </a:rPr>
              <a:t>2023년 11월 27일 ~ 12월 26일 (약 1달)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BackEnd </a:t>
            </a:r>
            <a:r>
              <a:rPr lang="en-US" sz="3000">
                <a:solidFill>
                  <a:srgbClr val="000000"/>
                </a:solidFill>
                <a:latin typeface="Nanum Square Round"/>
              </a:rPr>
              <a:t>: Spring Boot, Java, Spring JPA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FrontEnd </a:t>
            </a:r>
            <a:r>
              <a:rPr lang="en-US" sz="3000">
                <a:solidFill>
                  <a:srgbClr val="000000"/>
                </a:solidFill>
                <a:latin typeface="Nanum Square Round"/>
              </a:rPr>
              <a:t>: HTML, CSS, Thymeleaf, JavaScript, JQuery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Database </a:t>
            </a:r>
            <a:r>
              <a:rPr lang="en-US" sz="3000">
                <a:solidFill>
                  <a:srgbClr val="000000"/>
                </a:solidFill>
                <a:latin typeface="Nanum Square Round"/>
              </a:rPr>
              <a:t>:  Maria DB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1662475" y="3044929"/>
            <a:ext cx="6393051" cy="4800600"/>
          </a:xfrm>
          <a:custGeom>
            <a:avLst/>
            <a:gdLst/>
            <a:ahLst/>
            <a:cxnLst/>
            <a:rect r="r" b="b" t="t" l="l"/>
            <a:pathLst>
              <a:path h="4800600" w="6393051">
                <a:moveTo>
                  <a:pt x="0" y="0"/>
                </a:moveTo>
                <a:lnTo>
                  <a:pt x="6393050" y="0"/>
                </a:lnTo>
                <a:lnTo>
                  <a:pt x="6393050" y="4800600"/>
                </a:lnTo>
                <a:lnTo>
                  <a:pt x="0" y="4800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81871" y="6767941"/>
            <a:ext cx="571500" cy="187592"/>
          </a:xfrm>
          <a:custGeom>
            <a:avLst/>
            <a:gdLst/>
            <a:ahLst/>
            <a:cxnLst/>
            <a:rect r="r" b="b" t="t" l="l"/>
            <a:pathLst>
              <a:path h="187592" w="571500">
                <a:moveTo>
                  <a:pt x="0" y="0"/>
                </a:moveTo>
                <a:lnTo>
                  <a:pt x="571500" y="0"/>
                </a:lnTo>
                <a:lnTo>
                  <a:pt x="571500" y="187592"/>
                </a:lnTo>
                <a:lnTo>
                  <a:pt x="0" y="187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2151" y="2248704"/>
            <a:ext cx="11406549" cy="6393051"/>
          </a:xfrm>
          <a:custGeom>
            <a:avLst/>
            <a:gdLst/>
            <a:ahLst/>
            <a:cxnLst/>
            <a:rect r="r" b="b" t="t" l="l"/>
            <a:pathLst>
              <a:path h="6393051" w="11406549">
                <a:moveTo>
                  <a:pt x="0" y="0"/>
                </a:moveTo>
                <a:lnTo>
                  <a:pt x="11406549" y="0"/>
                </a:lnTo>
                <a:lnTo>
                  <a:pt x="11406549" y="6393051"/>
                </a:lnTo>
                <a:lnTo>
                  <a:pt x="0" y="6393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03988" y="895350"/>
            <a:ext cx="568002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그룹형 레이아웃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14597" y="2577315"/>
            <a:ext cx="4088806" cy="5827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1) 그룹 더보기 팝업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수정하기: 그룹 이름 수정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삭제하기: confirm 후 삭제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디자인 수정: 기본 컬러로 바로 수</a:t>
            </a:r>
          </a:p>
          <a:p>
            <a:pPr>
              <a:lnSpc>
                <a:spcPts val="2700"/>
              </a:lnSpc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2) 그룹 추가 버튼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그룹 이름 입력받기: 1글자 이상 50글자 미만 문자열</a:t>
            </a:r>
          </a:p>
          <a:p>
            <a:pPr>
              <a:lnSpc>
                <a:spcPts val="2700"/>
              </a:lnSpc>
            </a:pPr>
            <a:r>
              <a:rPr lang="en-US" sz="1800">
                <a:solidFill>
                  <a:srgbClr val="222222"/>
                </a:solidFill>
                <a:latin typeface="Nanum Square Round"/>
              </a:rPr>
              <a:t>3</a:t>
            </a: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) 포스트잇 더보기 팝업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수정하기: 포스트잇 생성과 같은 형식의 팝업 띄우기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삭제하기: confirm 후 삭제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잠금 비밀번호: 잠금 비밀번호 팝업 띄우기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>
                <a:solidFill>
                  <a:srgbClr val="222222"/>
                </a:solidFill>
                <a:ea typeface="Nanum Square Round"/>
              </a:rPr>
              <a:t>잠금 설정 토글 버튼</a:t>
            </a:r>
          </a:p>
          <a:p>
            <a:pPr marL="777240" indent="-259080" lvl="2">
              <a:lnSpc>
                <a:spcPts val="2700"/>
              </a:lnSpc>
              <a:buFont typeface="Arial"/>
              <a:buChar char="⚬"/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비밀번호 입력 폼: 숫자 4자리 비밀번호 입력 받기</a:t>
            </a:r>
          </a:p>
          <a:p>
            <a:pPr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222222"/>
                </a:solidFill>
                <a:latin typeface="Nanum Square Round"/>
                <a:ea typeface="Nanum Square Round"/>
              </a:rPr>
              <a:t>디자인 수정: 기본 컬러로 바로 수정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89862" y="3068418"/>
            <a:ext cx="19823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9072" y="2567790"/>
            <a:ext cx="248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5729" y="5585697"/>
            <a:ext cx="2561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3EA8"/>
                </a:solidFill>
                <a:latin typeface="Jeju Hallasan"/>
              </a:rPr>
              <a:t>3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>
            <a:hlinkClick r:id="rId6" tooltip="https://t.ly/ia0cd"/>
          </p:cNvPr>
          <p:cNvSpPr/>
          <p:nvPr/>
        </p:nvSpPr>
        <p:spPr>
          <a:xfrm flipH="false" flipV="false" rot="0">
            <a:off x="2881254" y="2483655"/>
            <a:ext cx="2857500" cy="2857500"/>
          </a:xfrm>
          <a:custGeom>
            <a:avLst/>
            <a:gdLst/>
            <a:ahLst/>
            <a:cxnLst/>
            <a:rect r="r" b="b" t="t" l="l"/>
            <a:pathLst>
              <a:path h="2857500" w="2857500">
                <a:moveTo>
                  <a:pt x="0" y="0"/>
                </a:moveTo>
                <a:lnTo>
                  <a:pt x="2857500" y="0"/>
                </a:lnTo>
                <a:lnTo>
                  <a:pt x="2857500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13239" y="7557840"/>
            <a:ext cx="806152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spc="67">
                <a:solidFill>
                  <a:srgbClr val="003EA8"/>
                </a:solidFill>
                <a:latin typeface="210 국민체조"/>
              </a:rPr>
              <a:t>https://t.ly/ia0cd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319141" y="4148137"/>
            <a:ext cx="9649717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ea typeface="210 국민체조"/>
              </a:rPr>
              <a:t>웹사이트 시연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646940" y="5143500"/>
            <a:ext cx="4641060" cy="5177653"/>
          </a:xfrm>
          <a:custGeom>
            <a:avLst/>
            <a:gdLst/>
            <a:ahLst/>
            <a:cxnLst/>
            <a:rect r="r" b="b" t="t" l="l"/>
            <a:pathLst>
              <a:path h="5177653" w="4641060">
                <a:moveTo>
                  <a:pt x="0" y="0"/>
                </a:moveTo>
                <a:lnTo>
                  <a:pt x="4641060" y="0"/>
                </a:lnTo>
                <a:lnTo>
                  <a:pt x="4641060" y="5177653"/>
                </a:lnTo>
                <a:lnTo>
                  <a:pt x="0" y="5177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200979" y="2585117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631846" y="5671390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7" y="0"/>
                </a:lnTo>
                <a:lnTo>
                  <a:pt x="6225287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40076" y="427139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2113759" y="4769195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30174" y="3261328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28759" y="4244522"/>
            <a:ext cx="769112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ea typeface="210 국민체조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5935689" y="1169859"/>
            <a:ext cx="1528996" cy="764498"/>
          </a:xfrm>
          <a:custGeom>
            <a:avLst/>
            <a:gdLst/>
            <a:ahLst/>
            <a:cxnLst/>
            <a:rect r="r" b="b" t="t" l="l"/>
            <a:pathLst>
              <a:path h="764498" w="1528996">
                <a:moveTo>
                  <a:pt x="0" y="0"/>
                </a:moveTo>
                <a:lnTo>
                  <a:pt x="1528996" y="0"/>
                </a:lnTo>
                <a:lnTo>
                  <a:pt x="1528996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5935689" y="2965555"/>
            <a:ext cx="1528996" cy="764498"/>
          </a:xfrm>
          <a:custGeom>
            <a:avLst/>
            <a:gdLst/>
            <a:ahLst/>
            <a:cxnLst/>
            <a:rect r="r" b="b" t="t" l="l"/>
            <a:pathLst>
              <a:path h="764498" w="1528996">
                <a:moveTo>
                  <a:pt x="0" y="0"/>
                </a:moveTo>
                <a:lnTo>
                  <a:pt x="1528996" y="0"/>
                </a:lnTo>
                <a:lnTo>
                  <a:pt x="1528996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5935689" y="4761251"/>
            <a:ext cx="1528996" cy="764498"/>
          </a:xfrm>
          <a:custGeom>
            <a:avLst/>
            <a:gdLst/>
            <a:ahLst/>
            <a:cxnLst/>
            <a:rect r="r" b="b" t="t" l="l"/>
            <a:pathLst>
              <a:path h="764498" w="1528996">
                <a:moveTo>
                  <a:pt x="0" y="0"/>
                </a:moveTo>
                <a:lnTo>
                  <a:pt x="1528996" y="0"/>
                </a:lnTo>
                <a:lnTo>
                  <a:pt x="1528996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5935689" y="8352643"/>
            <a:ext cx="1528996" cy="764498"/>
          </a:xfrm>
          <a:custGeom>
            <a:avLst/>
            <a:gdLst/>
            <a:ahLst/>
            <a:cxnLst/>
            <a:rect r="r" b="b" t="t" l="l"/>
            <a:pathLst>
              <a:path h="764498" w="1528996">
                <a:moveTo>
                  <a:pt x="0" y="0"/>
                </a:moveTo>
                <a:lnTo>
                  <a:pt x="1528996" y="0"/>
                </a:lnTo>
                <a:lnTo>
                  <a:pt x="1528996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5935689" y="6556947"/>
            <a:ext cx="1528996" cy="764498"/>
          </a:xfrm>
          <a:custGeom>
            <a:avLst/>
            <a:gdLst/>
            <a:ahLst/>
            <a:cxnLst/>
            <a:rect r="r" b="b" t="t" l="l"/>
            <a:pathLst>
              <a:path h="764498" w="1528996">
                <a:moveTo>
                  <a:pt x="0" y="0"/>
                </a:moveTo>
                <a:lnTo>
                  <a:pt x="1528996" y="0"/>
                </a:lnTo>
                <a:lnTo>
                  <a:pt x="1528996" y="764498"/>
                </a:lnTo>
                <a:lnTo>
                  <a:pt x="0" y="764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019550"/>
            <a:ext cx="469550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210 국민체조"/>
              </a:rPr>
              <a:t>프로젝트</a:t>
            </a:r>
          </a:p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210 국민체조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721100"/>
            <a:ext cx="358073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ea typeface="210 국민체조"/>
              </a:rPr>
              <a:t>메모모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>
                    <a:alpha val="29804"/>
                  </a:srgbClr>
                </a:solidFill>
                <a:latin typeface="210 국민체조"/>
              </a:rPr>
              <a:t>TEAM4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1506" y="6108023"/>
            <a:ext cx="3688516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5"/>
              </a:lnSpc>
            </a:pPr>
            <a:r>
              <a:rPr lang="en-US" sz="3500" spc="161">
                <a:solidFill>
                  <a:srgbClr val="F1F1F1"/>
                </a:solidFill>
                <a:ea typeface="210 국민체조"/>
              </a:rPr>
              <a:t>프로젝트 진행 일정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09388" y="1162218"/>
            <a:ext cx="3688516" cy="69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 spc="183">
                <a:solidFill>
                  <a:srgbClr val="003EA8"/>
                </a:solidFill>
                <a:ea typeface="210 국민체조"/>
              </a:rPr>
              <a:t>기획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205280" y="1413977"/>
            <a:ext cx="980283" cy="276262"/>
          </a:xfrm>
          <a:custGeom>
            <a:avLst/>
            <a:gdLst/>
            <a:ahLst/>
            <a:cxnLst/>
            <a:rect r="r" b="b" t="t" l="l"/>
            <a:pathLst>
              <a:path h="276262" w="980283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309388" y="2957914"/>
            <a:ext cx="3688516" cy="69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 spc="183">
                <a:solidFill>
                  <a:srgbClr val="003EA8"/>
                </a:solidFill>
                <a:ea typeface="210 국민체조"/>
              </a:rPr>
              <a:t>디자인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205280" y="3209673"/>
            <a:ext cx="980283" cy="276262"/>
          </a:xfrm>
          <a:custGeom>
            <a:avLst/>
            <a:gdLst/>
            <a:ahLst/>
            <a:cxnLst/>
            <a:rect r="r" b="b" t="t" l="l"/>
            <a:pathLst>
              <a:path h="276262" w="980283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309388" y="4753610"/>
            <a:ext cx="3688516" cy="69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 spc="183">
                <a:solidFill>
                  <a:srgbClr val="003EA8"/>
                </a:solidFill>
                <a:ea typeface="210 국민체조"/>
              </a:rPr>
              <a:t>개발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7205280" y="5005369"/>
            <a:ext cx="980283" cy="276262"/>
          </a:xfrm>
          <a:custGeom>
            <a:avLst/>
            <a:gdLst/>
            <a:ahLst/>
            <a:cxnLst/>
            <a:rect r="r" b="b" t="t" l="l"/>
            <a:pathLst>
              <a:path h="276262" w="980283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309388" y="6549306"/>
            <a:ext cx="3688516" cy="69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 spc="183">
                <a:solidFill>
                  <a:srgbClr val="003EA8"/>
                </a:solidFill>
                <a:ea typeface="210 국민체조"/>
              </a:rPr>
              <a:t>테스트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7205280" y="6801065"/>
            <a:ext cx="980283" cy="276262"/>
          </a:xfrm>
          <a:custGeom>
            <a:avLst/>
            <a:gdLst/>
            <a:ahLst/>
            <a:cxnLst/>
            <a:rect r="r" b="b" t="t" l="l"/>
            <a:pathLst>
              <a:path h="276262" w="980283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309388" y="8345002"/>
            <a:ext cx="3688516" cy="69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 spc="183">
                <a:solidFill>
                  <a:srgbClr val="003EA8"/>
                </a:solidFill>
                <a:ea typeface="210 국민체조"/>
              </a:rPr>
              <a:t>프로젝트 발표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205280" y="8596761"/>
            <a:ext cx="980283" cy="276262"/>
          </a:xfrm>
          <a:custGeom>
            <a:avLst/>
            <a:gdLst/>
            <a:ahLst/>
            <a:cxnLst/>
            <a:rect r="r" b="b" t="t" l="l"/>
            <a:pathLst>
              <a:path h="276262" w="980283">
                <a:moveTo>
                  <a:pt x="0" y="0"/>
                </a:moveTo>
                <a:lnTo>
                  <a:pt x="980283" y="0"/>
                </a:lnTo>
                <a:lnTo>
                  <a:pt x="980283" y="276262"/>
                </a:lnTo>
                <a:lnTo>
                  <a:pt x="0" y="27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399812" y="1237783"/>
            <a:ext cx="25980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11/27 ~ 12/05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05776" y="3033479"/>
            <a:ext cx="25980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12/05 ~ 12/06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99812" y="4829175"/>
            <a:ext cx="25980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12/06 ~ 12/20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04757" y="6628765"/>
            <a:ext cx="25980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12/20 ~ 12/26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53417" y="8420567"/>
            <a:ext cx="108897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Round Bold"/>
              </a:rPr>
              <a:t>12/27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856247" y="4148137"/>
            <a:ext cx="10575506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ea typeface="210 국민체조"/>
              </a:rPr>
              <a:t>요구사항명세서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0199" y="5143500"/>
            <a:ext cx="5398712" cy="5143500"/>
          </a:xfrm>
          <a:custGeom>
            <a:avLst/>
            <a:gdLst/>
            <a:ahLst/>
            <a:cxnLst/>
            <a:rect r="r" b="b" t="t" l="l"/>
            <a:pathLst>
              <a:path h="5143500" w="5398712">
                <a:moveTo>
                  <a:pt x="0" y="0"/>
                </a:moveTo>
                <a:lnTo>
                  <a:pt x="5398712" y="0"/>
                </a:lnTo>
                <a:lnTo>
                  <a:pt x="5398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693" y="2697915"/>
            <a:ext cx="17756614" cy="6560385"/>
          </a:xfrm>
          <a:custGeom>
            <a:avLst/>
            <a:gdLst/>
            <a:ahLst/>
            <a:cxnLst/>
            <a:rect r="r" b="b" t="t" l="l"/>
            <a:pathLst>
              <a:path h="6560385" w="17756614">
                <a:moveTo>
                  <a:pt x="0" y="0"/>
                </a:moveTo>
                <a:lnTo>
                  <a:pt x="17756614" y="0"/>
                </a:lnTo>
                <a:lnTo>
                  <a:pt x="17756614" y="6560385"/>
                </a:lnTo>
                <a:lnTo>
                  <a:pt x="0" y="6560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28122" y="895350"/>
            <a:ext cx="503175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요구사항 명세서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7833" y="2105936"/>
            <a:ext cx="14992335" cy="7897407"/>
          </a:xfrm>
          <a:custGeom>
            <a:avLst/>
            <a:gdLst/>
            <a:ahLst/>
            <a:cxnLst/>
            <a:rect r="r" b="b" t="t" l="l"/>
            <a:pathLst>
              <a:path h="7897407" w="14992335">
                <a:moveTo>
                  <a:pt x="0" y="0"/>
                </a:moveTo>
                <a:lnTo>
                  <a:pt x="14992334" y="0"/>
                </a:lnTo>
                <a:lnTo>
                  <a:pt x="14992334" y="7897406"/>
                </a:lnTo>
                <a:lnTo>
                  <a:pt x="0" y="7897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28122" y="895350"/>
            <a:ext cx="503175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210 국민체조"/>
              </a:rPr>
              <a:t>요구사항 명세서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78401" y="1230865"/>
            <a:ext cx="14331199" cy="7825269"/>
            <a:chOff x="0" y="0"/>
            <a:chExt cx="4063916" cy="22190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3916" cy="2219021"/>
            </a:xfrm>
            <a:custGeom>
              <a:avLst/>
              <a:gdLst/>
              <a:ahLst/>
              <a:cxnLst/>
              <a:rect r="r" b="b" t="t" l="l"/>
              <a:pathLst>
                <a:path h="2219021" w="4063916">
                  <a:moveTo>
                    <a:pt x="0" y="0"/>
                  </a:moveTo>
                  <a:lnTo>
                    <a:pt x="4063916" y="0"/>
                  </a:lnTo>
                  <a:lnTo>
                    <a:pt x="4063916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140240" y="4148137"/>
            <a:ext cx="400752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599"/>
              </a:lnSpc>
            </a:pPr>
            <a:r>
              <a:rPr lang="en-US" sz="12999" spc="155">
                <a:solidFill>
                  <a:srgbClr val="003EA8"/>
                </a:solidFill>
                <a:latin typeface="210 국민체조"/>
              </a:rPr>
              <a:t>WBS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40199" y="5143500"/>
            <a:ext cx="5398712" cy="5143500"/>
          </a:xfrm>
          <a:custGeom>
            <a:avLst/>
            <a:gdLst/>
            <a:ahLst/>
            <a:cxnLst/>
            <a:rect r="r" b="b" t="t" l="l"/>
            <a:pathLst>
              <a:path h="5143500" w="5398712">
                <a:moveTo>
                  <a:pt x="0" y="0"/>
                </a:moveTo>
                <a:lnTo>
                  <a:pt x="5398712" y="0"/>
                </a:lnTo>
                <a:lnTo>
                  <a:pt x="5398712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DAF4CH9kQFs</dc:identifier>
  <dcterms:modified xsi:type="dcterms:W3CDTF">2011-08-01T06:04:30Z</dcterms:modified>
  <cp:revision>1</cp:revision>
  <dc:title>Team4 Project06 </dc:title>
</cp:coreProperties>
</file>